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8" r:id="rId1"/>
  </p:sldMasterIdLst>
  <p:notesMasterIdLst>
    <p:notesMasterId r:id="rId17"/>
  </p:notesMasterIdLst>
  <p:sldIdLst>
    <p:sldId id="256" r:id="rId2"/>
    <p:sldId id="257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65" r:id="rId15"/>
    <p:sldId id="278" r:id="rId16"/>
  </p:sldIdLst>
  <p:sldSz cx="14630400" cy="8229600"/>
  <p:notesSz cx="8229600" cy="14630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24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81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9579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51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152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8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10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742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602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5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49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49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442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623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82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9050" y="1"/>
            <a:ext cx="14020572" cy="7905750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1" y="5138709"/>
            <a:ext cx="13595108" cy="2434614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1" y="1"/>
            <a:ext cx="10463495" cy="548252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94160" y="351980"/>
            <a:ext cx="13640539" cy="6902165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1069442" y="795187"/>
            <a:ext cx="11706224" cy="3319834"/>
          </a:xfrm>
        </p:spPr>
        <p:txBody>
          <a:bodyPr anchor="b">
            <a:normAutofit/>
          </a:bodyPr>
          <a:lstStyle>
            <a:lvl1pPr algn="r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1179675" y="4206251"/>
            <a:ext cx="11706224" cy="660400"/>
          </a:xfrm>
        </p:spPr>
        <p:txBody>
          <a:bodyPr anchor="t">
            <a:noAutofit/>
          </a:bodyPr>
          <a:lstStyle>
            <a:lvl1pPr marL="0" indent="0" algn="r">
              <a:buNone/>
              <a:defRPr sz="336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5938250" y="5494156"/>
            <a:ext cx="7372384" cy="1395734"/>
          </a:xfrm>
        </p:spPr>
        <p:txBody>
          <a:bodyPr/>
          <a:lstStyle>
            <a:lvl1pPr algn="ctr">
              <a:defRPr sz="648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BDF68E2-58F2-4D09-BE8B-E3BD06533059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6672" y="5859629"/>
            <a:ext cx="4856687" cy="1434646"/>
          </a:xfrm>
        </p:spPr>
        <p:txBody>
          <a:bodyPr vert="horz" lIns="91440" tIns="45720" rIns="91440" bIns="45720" rtlCol="0" anchor="ctr"/>
          <a:lstStyle>
            <a:lvl1pPr algn="r">
              <a:defRPr lang="en-US" sz="648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11822110" y="4599178"/>
            <a:ext cx="1088623" cy="598164"/>
          </a:xfrm>
        </p:spPr>
        <p:txBody>
          <a:bodyPr/>
          <a:lstStyle>
            <a:lvl1pPr>
              <a:defRPr sz="288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5065662" y="6133627"/>
            <a:ext cx="618463" cy="618463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6703464"/>
      </p:ext>
    </p:extLst>
  </p:cSld>
  <p:clrMapOvr>
    <a:masterClrMapping/>
  </p:clrMapOvr>
  <p:transition spd="med">
    <p:wip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4927600"/>
            <a:ext cx="12473650" cy="706615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22962" y="822959"/>
            <a:ext cx="12471016" cy="3833884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36" y="5643508"/>
            <a:ext cx="12473674" cy="818966"/>
          </a:xfrm>
        </p:spPr>
        <p:txBody>
          <a:bodyPr anchor="t"/>
          <a:lstStyle>
            <a:lvl1pPr marL="0" indent="0" algn="l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2460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822960"/>
            <a:ext cx="12476282" cy="3833884"/>
          </a:xfrm>
        </p:spPr>
        <p:txBody>
          <a:bodyPr anchor="ctr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35" y="4927600"/>
            <a:ext cx="12473675" cy="152832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5983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6078" y="822960"/>
            <a:ext cx="11430024" cy="3500045"/>
          </a:xfrm>
        </p:spPr>
        <p:txBody>
          <a:bodyPr anchor="ctr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860317" y="4332038"/>
            <a:ext cx="10401547" cy="453322"/>
          </a:xfrm>
        </p:spPr>
        <p:txBody>
          <a:bodyPr anchor="t">
            <a:normAutofit/>
          </a:bodyPr>
          <a:lstStyle>
            <a:lvl1pPr marL="0" indent="0" algn="r">
              <a:buNone/>
              <a:defRPr sz="168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4927601"/>
            <a:ext cx="12476258" cy="15219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2961" y="1071154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567700" y="3507393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00831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1" y="2068625"/>
            <a:ext cx="12473648" cy="3014202"/>
          </a:xfrm>
        </p:spPr>
        <p:txBody>
          <a:bodyPr anchor="b">
            <a:normAutofit/>
          </a:bodyPr>
          <a:lstStyle>
            <a:lvl1pPr algn="l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1" y="5096962"/>
            <a:ext cx="12473648" cy="1368773"/>
          </a:xfrm>
        </p:spPr>
        <p:txBody>
          <a:bodyPr anchor="t">
            <a:normAutofit/>
          </a:bodyPr>
          <a:lstStyle>
            <a:lvl1pPr marL="0" indent="0" algn="l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8431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22963" y="822961"/>
            <a:ext cx="12473647" cy="138235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22962" y="2476074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22962" y="3167589"/>
            <a:ext cx="3972154" cy="32819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1546" y="2476074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081545" y="3167589"/>
            <a:ext cx="3972154" cy="32819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24456" y="2476074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8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324456" y="3167589"/>
            <a:ext cx="3972154" cy="328191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4260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22961" y="822961"/>
            <a:ext cx="12476258" cy="138235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30208" y="4575630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64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22936" y="2476075"/>
            <a:ext cx="3972154" cy="1844070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30208" y="5267145"/>
            <a:ext cx="3972154" cy="1182359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4892" y="4575630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64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083199" y="2476075"/>
            <a:ext cx="3972154" cy="1842284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083199" y="5267143"/>
            <a:ext cx="3972154" cy="1182360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322733" y="4575630"/>
            <a:ext cx="3972154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64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322583" y="2476073"/>
            <a:ext cx="3972154" cy="184463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322583" y="5267141"/>
            <a:ext cx="3972154" cy="1182362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795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822961" y="2476075"/>
            <a:ext cx="12473648" cy="3973428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91279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79035" y="822961"/>
            <a:ext cx="2717575" cy="562654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822961" y="822961"/>
            <a:ext cx="9485317" cy="562654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37155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9140854"/>
      </p:ext>
    </p:extLst>
  </p:cSld>
  <p:clrMapOvr>
    <a:masterClrMapping/>
  </p:clrMapOvr>
  <p:transition spd="med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223224"/>
      </p:ext>
    </p:extLst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822961" y="2476076"/>
            <a:ext cx="12473648" cy="3973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3658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6073407"/>
      </p:ext>
    </p:extLst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2" y="822961"/>
            <a:ext cx="12473648" cy="3832184"/>
          </a:xfrm>
        </p:spPr>
        <p:txBody>
          <a:bodyPr anchor="b">
            <a:normAutofit/>
          </a:bodyPr>
          <a:lstStyle>
            <a:lvl1pPr algn="l">
              <a:defRPr sz="6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2" y="4490720"/>
            <a:ext cx="12473648" cy="1967537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46834"/>
      </p:ext>
    </p:extLst>
  </p:cSld>
  <p:clrMapOvr>
    <a:masterClrMapping/>
  </p:clrMapOvr>
  <p:transition spd="med">
    <p:wip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22961" y="822960"/>
            <a:ext cx="12476258" cy="13897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822960" y="2476076"/>
            <a:ext cx="6106457" cy="3973427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7192765" y="2476076"/>
            <a:ext cx="6103846" cy="3973427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2833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22962" y="822960"/>
            <a:ext cx="12473648" cy="13897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027" y="2476075"/>
            <a:ext cx="5827390" cy="8159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12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822963" y="3434080"/>
            <a:ext cx="6106454" cy="301542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61830" y="2476075"/>
            <a:ext cx="5837389" cy="815993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3120" b="0">
                <a:solidFill>
                  <a:schemeClr val="accent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7192763" y="3434080"/>
            <a:ext cx="6106456" cy="301542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98203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445543"/>
      </p:ext>
    </p:extLst>
  </p:cSld>
  <p:clrMapOvr>
    <a:masterClrMapping/>
  </p:clrMapOvr>
  <p:transition spd="med">
    <p:wip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27242"/>
      </p:ext>
    </p:extLst>
  </p:cSld>
  <p:clrMapOvr>
    <a:masterClrMapping/>
  </p:clrMapOvr>
  <p:transition spd="med">
    <p:wip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2372" y="822960"/>
            <a:ext cx="4952232" cy="2427902"/>
          </a:xfrm>
        </p:spPr>
        <p:txBody>
          <a:bodyPr anchor="b">
            <a:normAutofit/>
          </a:bodyPr>
          <a:lstStyle>
            <a:lvl1pPr algn="ctr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6055359" y="822961"/>
            <a:ext cx="7241250" cy="56265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2371" y="3250863"/>
            <a:ext cx="4952233" cy="3198640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731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822960"/>
            <a:ext cx="7614362" cy="2427902"/>
          </a:xfrm>
        </p:spPr>
        <p:txBody>
          <a:bodyPr anchor="b">
            <a:normAutofit/>
          </a:bodyPr>
          <a:lstStyle>
            <a:lvl1pPr algn="ctr">
              <a:defRPr sz="43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78835" y="0"/>
            <a:ext cx="4317775" cy="6085840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2" y="3250863"/>
            <a:ext cx="7614361" cy="2834977"/>
          </a:xfrm>
        </p:spPr>
        <p:txBody>
          <a:bodyPr anchor="t"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591162"/>
      </p:ext>
    </p:extLst>
  </p:cSld>
  <p:clrMapOvr>
    <a:masterClrMapping/>
  </p:clrMapOvr>
  <p:transition spd="med">
    <p:wip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30476" y="1"/>
            <a:ext cx="14406420" cy="7972897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1" y="822961"/>
            <a:ext cx="12476258" cy="13823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2476076"/>
            <a:ext cx="12476260" cy="3973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757700" y="6908801"/>
            <a:ext cx="4541520" cy="598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84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10/26/2025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2" y="6908801"/>
            <a:ext cx="6599663" cy="598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84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4545" y="6908801"/>
            <a:ext cx="1088623" cy="59816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84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8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  <p:sldLayoutId id="2147483891" r:id="rId13"/>
    <p:sldLayoutId id="2147483892" r:id="rId14"/>
    <p:sldLayoutId id="2147483893" r:id="rId15"/>
    <p:sldLayoutId id="2147483894" r:id="rId16"/>
    <p:sldLayoutId id="2147483895" r:id="rId17"/>
    <p:sldLayoutId id="2147483896" r:id="rId18"/>
    <p:sldLayoutId id="2147483897" r:id="rId19"/>
    <p:sldLayoutId id="2147483898" r:id="rId20"/>
  </p:sldLayoutIdLst>
  <p:transition spd="med">
    <p:wipe/>
  </p:transition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648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16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92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8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76679"/>
            <a:ext cx="7468467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Báo cáo Giữa kỳ - Phương pháp Phát triển Phần mềm Hướng đối tượng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49812" y="31422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Xây dựng Website Quản lý Công việc Cá nhân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05836" y="40609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Giảng viên hướng dẫn: ThS. Phạm Trọng Huynh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2440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Sinh viên thực hiện: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16660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Nguyễn Hoàng Tiến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Đạt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-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1150080010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6087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Đặng Minh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Nhật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-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1150080029</a:t>
            </a:r>
            <a:endParaRPr lang="en-US" sz="1750" dirty="0"/>
          </a:p>
        </p:txBody>
      </p:sp>
    </p:spTree>
  </p:cSld>
  <p:clrMapOvr>
    <a:masterClrMapping/>
  </p:clrMapOvr>
  <p:transition spd="med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Quản lý cột mốc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F0E731-6D55-D9DE-8A57-CB3E9DCD5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9660"/>
            <a:ext cx="7315200" cy="392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97AB5-E131-0D2C-87FC-854878AFC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369660"/>
            <a:ext cx="7315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82746"/>
      </p:ext>
    </p:extLst>
  </p:cSld>
  <p:clrMapOvr>
    <a:masterClrMapping/>
  </p:clrMapOvr>
  <p:transition spd="med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Quản lý dự án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74634-14AE-A49F-4E19-A7CF091B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5518"/>
            <a:ext cx="7114609" cy="38166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6380F-1418-282D-2409-05934A902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73" y="975518"/>
            <a:ext cx="7114609" cy="38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79772"/>
      </p:ext>
    </p:extLst>
  </p:cSld>
  <p:clrMapOvr>
    <a:masterClrMapping/>
  </p:clrMapOvr>
  <p:transition spd="med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Xem bằng chế độ tối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4AB7F-1A83-5051-35E3-6F6F5B36D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086" y="1006057"/>
            <a:ext cx="6760029" cy="3626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73DE8-3EA0-2D6A-90DA-A6ABD8B29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715" y="1006057"/>
            <a:ext cx="6833742" cy="3666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E6615D-A412-491E-0F02-F61D66A8E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87086" y="4260226"/>
            <a:ext cx="6760029" cy="36264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D05A05-058A-9F7B-6809-BECC360C9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715" y="4373082"/>
            <a:ext cx="6833742" cy="366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82852"/>
      </p:ext>
    </p:extLst>
  </p:cSld>
  <p:clrMapOvr>
    <a:masterClrMapping/>
  </p:clrMapOvr>
  <p:transition spd="med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latin typeface="Arial(Body)"/>
              </a:rPr>
              <a:t>4.Demo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</p:spTree>
    <p:extLst>
      <p:ext uri="{BB962C8B-B14F-4D97-AF65-F5344CB8AC3E}">
        <p14:creationId xmlns:p14="http://schemas.microsoft.com/office/powerpoint/2010/main" val="559442075"/>
      </p:ext>
    </p:extLst>
  </p:cSld>
  <p:clrMapOvr>
    <a:masterClrMapping/>
  </p:clrMapOvr>
  <p:transition spd="med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704" y="0"/>
            <a:ext cx="8072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vi-VN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5. Kết luận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06704" y="104894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Đã hoàn thành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06704" y="19560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Xây dựng thành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công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ứng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dụng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đơn giản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với đầy đủ chức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năng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thêm xóa sửa.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06703" y="24121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Triển khai các tính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năng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: lịch biểu màu sắc, quản lý project </a:t>
            </a:r>
            <a:r>
              <a:rPr lang="en-US" sz="1750" dirty="0" err="1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linh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hoạt, bộ lọc theo 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59732" y="345536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Hướng phát triển</a:t>
            </a:r>
            <a:endParaRPr lang="en-US" sz="3550" dirty="0"/>
          </a:p>
        </p:txBody>
      </p:sp>
      <p:sp>
        <p:nvSpPr>
          <p:cNvPr id="9" name="Text 7"/>
          <p:cNvSpPr/>
          <p:nvPr/>
        </p:nvSpPr>
        <p:spPr>
          <a:xfrm>
            <a:off x="659732" y="43625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Tính năng hợp tác: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Cho phép chia sẻ dự án và giao việc.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659732" y="48047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Thông báo: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Tích hợp thông báo đẩy (push notifications) cho các nhắc nhở.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659732" y="52468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Báo cáo &amp; Thống kê: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Xây dựng dashboard trực quan hóa tiến độ.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659732" y="56890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Hoàn thiện Mobile App:</a:t>
            </a: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 Tối ưu hóa giao diện cho thiết bị di động.</a:t>
            </a:r>
            <a:endParaRPr lang="en-US" sz="175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D9D67109-C466-0158-0F14-3A76724B0AB6}"/>
              </a:ext>
            </a:extLst>
          </p:cNvPr>
          <p:cNvSpPr/>
          <p:nvPr/>
        </p:nvSpPr>
        <p:spPr>
          <a:xfrm>
            <a:off x="659731" y="61319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vi-VN" sz="1750" b="1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Xác thực người dùng: </a:t>
            </a: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gửi email xác thực thông tin và đổi mật khẩu</a:t>
            </a:r>
            <a:endParaRPr lang="en-US" sz="1750" dirty="0"/>
          </a:p>
        </p:txBody>
      </p:sp>
      <p:sp>
        <p:nvSpPr>
          <p:cNvPr id="15" name="Text 4">
            <a:extLst>
              <a:ext uri="{FF2B5EF4-FFF2-40B4-BE49-F238E27FC236}">
                <a16:creationId xmlns:a16="http://schemas.microsoft.com/office/drawing/2014/main" id="{6638B81C-6DAA-CEB1-2A35-3438DD44FED1}"/>
              </a:ext>
            </a:extLst>
          </p:cNvPr>
          <p:cNvSpPr/>
          <p:nvPr/>
        </p:nvSpPr>
        <p:spPr>
          <a:xfrm>
            <a:off x="706704" y="29124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vi-VN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Lưu thông tin theo từng người dùng.</a:t>
            </a:r>
            <a:endParaRPr lang="en-US" sz="1750" dirty="0"/>
          </a:p>
        </p:txBody>
      </p:sp>
    </p:spTree>
  </p:cSld>
  <p:clrMapOvr>
    <a:masterClrMapping/>
  </p:clrMapOvr>
  <p:transition spd="med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5E5AEA8-7457-5B05-87CC-80775D7D4944}"/>
              </a:ext>
            </a:extLst>
          </p:cNvPr>
          <p:cNvSpPr/>
          <p:nvPr/>
        </p:nvSpPr>
        <p:spPr>
          <a:xfrm>
            <a:off x="1272808" y="2542793"/>
            <a:ext cx="11910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Cảm ơn thầy và các bạn đã lắng nghe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1083151"/>
      </p:ext>
    </p:extLst>
  </p:cSld>
  <p:clrMapOvr>
    <a:masterClrMapping/>
  </p:clrMapOvr>
  <p:transition spd="med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7141F3-DA93-09BF-4227-CEC4A52ED657}"/>
              </a:ext>
            </a:extLst>
          </p:cNvPr>
          <p:cNvSpPr/>
          <p:nvPr/>
        </p:nvSpPr>
        <p:spPr>
          <a:xfrm>
            <a:off x="664028" y="1436914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1.Giới thiệu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F8A1541-983C-7FF2-A3B7-A66B2D4F334F}"/>
              </a:ext>
            </a:extLst>
          </p:cNvPr>
          <p:cNvSpPr/>
          <p:nvPr/>
        </p:nvSpPr>
        <p:spPr>
          <a:xfrm>
            <a:off x="8104413" y="3995056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5.Kết luận</a:t>
            </a:r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2CF03AA-F88E-AAC4-DDA4-501FE2ADEB65}"/>
              </a:ext>
            </a:extLst>
          </p:cNvPr>
          <p:cNvSpPr/>
          <p:nvPr/>
        </p:nvSpPr>
        <p:spPr>
          <a:xfrm>
            <a:off x="2122714" y="3995057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4.Demo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CF5651-FB68-132B-7C83-F90C73A9726A}"/>
              </a:ext>
            </a:extLst>
          </p:cNvPr>
          <p:cNvSpPr/>
          <p:nvPr/>
        </p:nvSpPr>
        <p:spPr>
          <a:xfrm>
            <a:off x="4855031" y="1436912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2. Usecase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EF2D737-199D-2BE4-473B-1FFC757FBF93}"/>
              </a:ext>
            </a:extLst>
          </p:cNvPr>
          <p:cNvSpPr/>
          <p:nvPr/>
        </p:nvSpPr>
        <p:spPr>
          <a:xfrm>
            <a:off x="9775370" y="1436913"/>
            <a:ext cx="3341914" cy="14804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3.Tính năng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FD06AC-7A46-5A13-52B6-F21CFA05F3EF}"/>
              </a:ext>
            </a:extLst>
          </p:cNvPr>
          <p:cNvSpPr/>
          <p:nvPr/>
        </p:nvSpPr>
        <p:spPr>
          <a:xfrm>
            <a:off x="5022187" y="-25262"/>
            <a:ext cx="28007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Mục Lục</a:t>
            </a:r>
            <a:endParaRPr lang="en-US" sz="54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1.</a:t>
            </a:r>
            <a:r>
              <a:rPr lang="en-US" sz="4150" dirty="0" err="1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Giới</a:t>
            </a:r>
            <a:r>
              <a:rPr lang="en-US" sz="41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 </a:t>
            </a:r>
            <a:r>
              <a:rPr lang="en-US" sz="4150" dirty="0" err="1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thiệu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140" y="1309271"/>
            <a:ext cx="4223623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Bối cảnh và Vấn đề</a:t>
            </a:r>
            <a:endParaRPr lang="en-US" sz="3300" dirty="0"/>
          </a:p>
        </p:txBody>
      </p:sp>
      <p:sp>
        <p:nvSpPr>
          <p:cNvPr id="4" name="Text 2"/>
          <p:cNvSpPr/>
          <p:nvPr/>
        </p:nvSpPr>
        <p:spPr>
          <a:xfrm>
            <a:off x="739140" y="1957217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Trong cuộc sống hiện đại, việc quản lý công việc và dự án cá nhân trở nên phức tạp, đòi hỏi một công cụ tập trung, trực quan.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140" y="2491680"/>
            <a:ext cx="4223623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Giải pháp</a:t>
            </a:r>
            <a:endParaRPr lang="en-US" sz="3300" dirty="0"/>
          </a:p>
        </p:txBody>
      </p:sp>
      <p:sp>
        <p:nvSpPr>
          <p:cNvPr id="6" name="Text 4"/>
          <p:cNvSpPr/>
          <p:nvPr/>
        </p:nvSpPr>
        <p:spPr>
          <a:xfrm>
            <a:off x="739140" y="3097164"/>
            <a:ext cx="1315212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Xây dựng một ứng dụng web toàn diện cho phép người dùng tổ chức nhiệm vụ (Tasks), nhóm vào các dự án (Projects) và theo dõi các cột mốc (Milestones).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9140" y="4114800"/>
            <a:ext cx="4223623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Mục tiêu Dự án</a:t>
            </a:r>
            <a:endParaRPr lang="en-US" sz="3300" dirty="0"/>
          </a:p>
        </p:txBody>
      </p:sp>
      <p:sp>
        <p:nvSpPr>
          <p:cNvPr id="8" name="Text 6"/>
          <p:cNvSpPr/>
          <p:nvPr/>
        </p:nvSpPr>
        <p:spPr>
          <a:xfrm>
            <a:off x="739140" y="4858991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Cung cấp nền tảng quản lý tập trung.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39140" y="5270709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Giao diện thân thiện, trực quan với lịch biểu và bộ lọc.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39140" y="5682427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Đảm bảo tính riêng tư và bảo mật dữ liệu người dùng.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39140" y="6094145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219110502"/>
      </p:ext>
    </p:extLst>
  </p:cSld>
  <p:clrMapOvr>
    <a:masterClrMapping/>
  </p:clrMapOvr>
  <p:transition spd="med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  <a:cs typeface="Noto Serif Medium" pitchFamily="34" charset="-120"/>
              </a:rPr>
              <a:t>1.</a:t>
            </a:r>
            <a:r>
              <a:rPr lang="en-US" sz="4150" dirty="0" err="1">
                <a:solidFill>
                  <a:srgbClr val="3A3A3A"/>
                </a:solidFill>
                <a:latin typeface="Arial(Body)"/>
                <a:ea typeface="Noto Serif Medium" pitchFamily="34" charset="-122"/>
                <a:cs typeface="Noto Serif Medium" pitchFamily="34" charset="-120"/>
              </a:rPr>
              <a:t>Giới</a:t>
            </a:r>
            <a:r>
              <a:rPr lang="en-US" sz="4150" dirty="0">
                <a:solidFill>
                  <a:srgbClr val="3A3A3A"/>
                </a:solidFill>
                <a:latin typeface="Arial(Body)"/>
                <a:ea typeface="Noto Serif Medium" pitchFamily="34" charset="-122"/>
                <a:cs typeface="Noto Serif Medium" pitchFamily="34" charset="-120"/>
              </a:rPr>
              <a:t> </a:t>
            </a:r>
            <a:r>
              <a:rPr lang="en-US" sz="4150" dirty="0" err="1">
                <a:solidFill>
                  <a:srgbClr val="3A3A3A"/>
                </a:solidFill>
                <a:latin typeface="Arial(Body)"/>
                <a:ea typeface="Noto Serif Medium" pitchFamily="34" charset="-122"/>
                <a:cs typeface="Noto Serif Medium" pitchFamily="34" charset="-120"/>
              </a:rPr>
              <a:t>thiệu</a:t>
            </a:r>
            <a:endParaRPr lang="en-US" sz="4150" dirty="0">
              <a:latin typeface="Arial(Body)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39140" y="6094145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endParaRPr lang="en-US" sz="1650" dirty="0"/>
          </a:p>
        </p:txBody>
      </p:sp>
      <p:sp>
        <p:nvSpPr>
          <p:cNvPr id="12" name="Text 0">
            <a:extLst>
              <a:ext uri="{FF2B5EF4-FFF2-40B4-BE49-F238E27FC236}">
                <a16:creationId xmlns:a16="http://schemas.microsoft.com/office/drawing/2014/main" id="{B49605E8-FE0A-3904-F44B-06CE7BB4A46D}"/>
              </a:ext>
            </a:extLst>
          </p:cNvPr>
          <p:cNvSpPr/>
          <p:nvPr/>
        </p:nvSpPr>
        <p:spPr>
          <a:xfrm>
            <a:off x="739141" y="1258287"/>
            <a:ext cx="2907574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/>
              <a:t>Công cụ</a:t>
            </a:r>
            <a:endParaRPr lang="en-US" sz="4150" dirty="0"/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151127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+mj-lt"/>
                <a:ea typeface="Noto Serif Medium" pitchFamily="34" charset="-122"/>
                <a:cs typeface="Noto Serif Medium" pitchFamily="34" charset="-120"/>
              </a:rPr>
              <a:t>Android Studio</a:t>
            </a:r>
            <a:endParaRPr lang="en-US" sz="4150" dirty="0"/>
          </a:p>
        </p:txBody>
      </p:sp>
      <p:sp>
        <p:nvSpPr>
          <p:cNvPr id="14" name="Text 0">
            <a:extLst>
              <a:ext uri="{FF2B5EF4-FFF2-40B4-BE49-F238E27FC236}">
                <a16:creationId xmlns:a16="http://schemas.microsoft.com/office/drawing/2014/main" id="{FD7F1087-1076-66D0-6FC2-2794AC4F69FD}"/>
              </a:ext>
            </a:extLst>
          </p:cNvPr>
          <p:cNvSpPr/>
          <p:nvPr/>
        </p:nvSpPr>
        <p:spPr>
          <a:xfrm>
            <a:off x="4799511" y="927444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+mj-lt"/>
                <a:ea typeface="Noto Serif Medium" pitchFamily="34" charset="-122"/>
                <a:cs typeface="Noto Serif Medium" pitchFamily="34" charset="-120"/>
              </a:rPr>
              <a:t>MongoDB Compass</a:t>
            </a:r>
            <a:endParaRPr lang="en-US" sz="4150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23A3C9F2-9E1B-8EF3-6CF4-3D1A9BC108B0}"/>
              </a:ext>
            </a:extLst>
          </p:cNvPr>
          <p:cNvSpPr/>
          <p:nvPr/>
        </p:nvSpPr>
        <p:spPr>
          <a:xfrm>
            <a:off x="652055" y="4416723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  <a:cs typeface="Noto Serif Medium" pitchFamily="34" charset="-120"/>
              </a:rPr>
              <a:t>Công nghệ</a:t>
            </a:r>
            <a:endParaRPr lang="en-US" sz="415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BB0603C7-3AC3-5BF1-3885-B821F35EED4A}"/>
              </a:ext>
            </a:extLst>
          </p:cNvPr>
          <p:cNvSpPr/>
          <p:nvPr/>
        </p:nvSpPr>
        <p:spPr>
          <a:xfrm>
            <a:off x="4799512" y="2989310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+mj-lt"/>
                <a:ea typeface="Noto Serif Medium" pitchFamily="34" charset="-122"/>
                <a:cs typeface="Noto Serif Medium" pitchFamily="34" charset="-120"/>
              </a:rPr>
              <a:t>Frontend</a:t>
            </a:r>
            <a:endParaRPr lang="en-US" sz="41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5C6965A4-7FE4-3E19-FD5C-18C7812ABAC5}"/>
              </a:ext>
            </a:extLst>
          </p:cNvPr>
          <p:cNvSpPr/>
          <p:nvPr/>
        </p:nvSpPr>
        <p:spPr>
          <a:xfrm>
            <a:off x="4799512" y="4507379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</a:rPr>
              <a:t>Backend</a:t>
            </a:r>
            <a:endParaRPr lang="en-US" sz="4150" dirty="0"/>
          </a:p>
        </p:txBody>
      </p:sp>
      <p:sp>
        <p:nvSpPr>
          <p:cNvPr id="18" name="Text 0">
            <a:extLst>
              <a:ext uri="{FF2B5EF4-FFF2-40B4-BE49-F238E27FC236}">
                <a16:creationId xmlns:a16="http://schemas.microsoft.com/office/drawing/2014/main" id="{74FEFD49-0814-25E9-4FC1-611DB72F9788}"/>
              </a:ext>
            </a:extLst>
          </p:cNvPr>
          <p:cNvSpPr/>
          <p:nvPr/>
        </p:nvSpPr>
        <p:spPr>
          <a:xfrm>
            <a:off x="4799512" y="5017572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sp>
        <p:nvSpPr>
          <p:cNvPr id="19" name="Text 0">
            <a:extLst>
              <a:ext uri="{FF2B5EF4-FFF2-40B4-BE49-F238E27FC236}">
                <a16:creationId xmlns:a16="http://schemas.microsoft.com/office/drawing/2014/main" id="{25F04D79-B102-7B4C-EA9C-2A81286B15D2}"/>
              </a:ext>
            </a:extLst>
          </p:cNvPr>
          <p:cNvSpPr/>
          <p:nvPr/>
        </p:nvSpPr>
        <p:spPr>
          <a:xfrm>
            <a:off x="4497468" y="5933172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</a:rPr>
              <a:t>Cơ sở dữ liệu</a:t>
            </a:r>
            <a:endParaRPr lang="en-US" sz="4150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5B073E17-7117-6321-744A-8551FFEBBBC3}"/>
              </a:ext>
            </a:extLst>
          </p:cNvPr>
          <p:cNvSpPr/>
          <p:nvPr/>
        </p:nvSpPr>
        <p:spPr>
          <a:xfrm>
            <a:off x="8327570" y="3353002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</a:rPr>
              <a:t>Ngôn ngữ:</a:t>
            </a:r>
            <a:endParaRPr lang="en-US" sz="4150" dirty="0"/>
          </a:p>
        </p:txBody>
      </p:sp>
      <p:sp>
        <p:nvSpPr>
          <p:cNvPr id="21" name="Text 0">
            <a:extLst>
              <a:ext uri="{FF2B5EF4-FFF2-40B4-BE49-F238E27FC236}">
                <a16:creationId xmlns:a16="http://schemas.microsoft.com/office/drawing/2014/main" id="{7AAC57D2-8ACE-A076-0A84-4C514159B172}"/>
              </a:ext>
            </a:extLst>
          </p:cNvPr>
          <p:cNvSpPr/>
          <p:nvPr/>
        </p:nvSpPr>
        <p:spPr>
          <a:xfrm>
            <a:off x="8327571" y="2420400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</a:rPr>
              <a:t>Framework:</a:t>
            </a:r>
            <a:endParaRPr lang="en-US" sz="4150" dirty="0"/>
          </a:p>
        </p:txBody>
      </p:sp>
      <p:sp>
        <p:nvSpPr>
          <p:cNvPr id="22" name="Text 0">
            <a:extLst>
              <a:ext uri="{FF2B5EF4-FFF2-40B4-BE49-F238E27FC236}">
                <a16:creationId xmlns:a16="http://schemas.microsoft.com/office/drawing/2014/main" id="{7ECA4880-DCA9-36BB-AB3C-9F19F3A0BF5D}"/>
              </a:ext>
            </a:extLst>
          </p:cNvPr>
          <p:cNvSpPr/>
          <p:nvPr/>
        </p:nvSpPr>
        <p:spPr>
          <a:xfrm>
            <a:off x="8327569" y="4060984"/>
            <a:ext cx="3528059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</a:rPr>
              <a:t>Ngôn ngữ:</a:t>
            </a:r>
            <a:endParaRPr lang="en-US" sz="4150" dirty="0"/>
          </a:p>
        </p:txBody>
      </p:sp>
      <p:sp>
        <p:nvSpPr>
          <p:cNvPr id="23" name="Text 0">
            <a:extLst>
              <a:ext uri="{FF2B5EF4-FFF2-40B4-BE49-F238E27FC236}">
                <a16:creationId xmlns:a16="http://schemas.microsoft.com/office/drawing/2014/main" id="{7D58A244-AEEF-AB17-CD67-4DA232FBF3B2}"/>
              </a:ext>
            </a:extLst>
          </p:cNvPr>
          <p:cNvSpPr/>
          <p:nvPr/>
        </p:nvSpPr>
        <p:spPr>
          <a:xfrm>
            <a:off x="8327571" y="4907478"/>
            <a:ext cx="5105400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ea typeface="Noto Serif Medium" pitchFamily="34" charset="-122"/>
              </a:rPr>
              <a:t>Framework:</a:t>
            </a:r>
            <a:endParaRPr lang="en-US" sz="415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CC2195B-6F37-441A-7E07-4257E9716253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 flipV="1">
            <a:off x="3646715" y="481049"/>
            <a:ext cx="1152797" cy="1107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6995BAC-88B2-0D60-C4F5-4B433B9B5913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3646715" y="1257366"/>
            <a:ext cx="1152796" cy="33084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36A60C-B93B-7502-43B7-1B51B6AC6910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4180114" y="3319232"/>
            <a:ext cx="619398" cy="142741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0A2FB2E-5B06-70F7-A1FD-032BECB335F9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4180114" y="4746645"/>
            <a:ext cx="619398" cy="9065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175403C-4AF2-0A62-325D-DAD5C488577F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4180114" y="4746645"/>
            <a:ext cx="317354" cy="15164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B50A24-AC94-FFD0-B767-87A2B218F3CD}"/>
              </a:ext>
            </a:extLst>
          </p:cNvPr>
          <p:cNvCxnSpPr>
            <a:cxnSpLocks/>
            <a:stCxn id="16" idx="0"/>
            <a:endCxn id="21" idx="1"/>
          </p:cNvCxnSpPr>
          <p:nvPr/>
        </p:nvCxnSpPr>
        <p:spPr>
          <a:xfrm flipV="1">
            <a:off x="6563542" y="2750322"/>
            <a:ext cx="1764029" cy="2389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E4C002-1041-9376-CF2C-5549F2EB3AAE}"/>
              </a:ext>
            </a:extLst>
          </p:cNvPr>
          <p:cNvCxnSpPr>
            <a:cxnSpLocks/>
            <a:stCxn id="16" idx="2"/>
            <a:endCxn id="20" idx="1"/>
          </p:cNvCxnSpPr>
          <p:nvPr/>
        </p:nvCxnSpPr>
        <p:spPr>
          <a:xfrm>
            <a:off x="6563542" y="3649154"/>
            <a:ext cx="1764028" cy="337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1FC852A-03AE-8875-F358-246C67AC163A}"/>
              </a:ext>
            </a:extLst>
          </p:cNvPr>
          <p:cNvCxnSpPr>
            <a:cxnSpLocks/>
            <a:stCxn id="17" idx="0"/>
            <a:endCxn id="22" idx="1"/>
          </p:cNvCxnSpPr>
          <p:nvPr/>
        </p:nvCxnSpPr>
        <p:spPr>
          <a:xfrm flipV="1">
            <a:off x="6563542" y="4390906"/>
            <a:ext cx="1764027" cy="1164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0A7F7F-1ECE-E75F-B813-DB05CB73E99D}"/>
              </a:ext>
            </a:extLst>
          </p:cNvPr>
          <p:cNvCxnSpPr>
            <a:cxnSpLocks/>
            <a:stCxn id="17" idx="2"/>
            <a:endCxn id="23" idx="1"/>
          </p:cNvCxnSpPr>
          <p:nvPr/>
        </p:nvCxnSpPr>
        <p:spPr>
          <a:xfrm>
            <a:off x="6563542" y="5167223"/>
            <a:ext cx="1764029" cy="701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8D6CCD-CE51-CB1B-8003-CB2F7095AD20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8025527" y="6263094"/>
            <a:ext cx="302044" cy="181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0">
            <a:extLst>
              <a:ext uri="{FF2B5EF4-FFF2-40B4-BE49-F238E27FC236}">
                <a16:creationId xmlns:a16="http://schemas.microsoft.com/office/drawing/2014/main" id="{ED7714C9-4560-1144-D248-C4229076A384}"/>
              </a:ext>
            </a:extLst>
          </p:cNvPr>
          <p:cNvSpPr/>
          <p:nvPr/>
        </p:nvSpPr>
        <p:spPr>
          <a:xfrm>
            <a:off x="4799512" y="1623617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+mj-lt"/>
                <a:ea typeface="Noto Serif Medium" pitchFamily="34" charset="-122"/>
                <a:cs typeface="Noto Serif Medium" pitchFamily="34" charset="-120"/>
              </a:rPr>
              <a:t>Github</a:t>
            </a:r>
            <a:endParaRPr lang="en-US" sz="415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7A44477-B5C8-89B7-0C7B-2198E119D3FC}"/>
              </a:ext>
            </a:extLst>
          </p:cNvPr>
          <p:cNvCxnSpPr>
            <a:cxnSpLocks/>
            <a:stCxn id="12" idx="3"/>
            <a:endCxn id="65" idx="1"/>
          </p:cNvCxnSpPr>
          <p:nvPr/>
        </p:nvCxnSpPr>
        <p:spPr>
          <a:xfrm>
            <a:off x="3646715" y="1588209"/>
            <a:ext cx="1152797" cy="3653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F956D700-7908-CDBA-AE7B-438937E01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7233" y="49234"/>
            <a:ext cx="861836" cy="85414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92BBA2A-968E-AB6F-16FF-7ED06542C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484" y="663319"/>
            <a:ext cx="1073157" cy="115265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43F62EE-5F6F-DDFD-9BB0-0ED6B0A4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542" y="1576464"/>
            <a:ext cx="1152797" cy="902488"/>
          </a:xfrm>
          <a:prstGeom prst="rect">
            <a:avLst/>
          </a:prstGeom>
        </p:spPr>
      </p:pic>
      <p:pic>
        <p:nvPicPr>
          <p:cNvPr id="1028" name="Picture 4" descr="Introduction to Dart">
            <a:extLst>
              <a:ext uri="{FF2B5EF4-FFF2-40B4-BE49-F238E27FC236}">
                <a16:creationId xmlns:a16="http://schemas.microsoft.com/office/drawing/2014/main" id="{E4A76698-913C-D23A-1576-58A611866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425" y="3187125"/>
            <a:ext cx="1777400" cy="99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DE47E77-9B3F-C938-5D82-8F92AFFD5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2425" y="2440305"/>
            <a:ext cx="2051358" cy="58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2229DDA-F519-6F17-46F9-004063F2A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4843" y="3979182"/>
            <a:ext cx="1070783" cy="1070783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59F19E1-1BD9-6206-4E73-EE0AED1054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69781" y="4709578"/>
            <a:ext cx="3121479" cy="104049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7DA4CC7-2CD7-1DB7-0993-3F4AE3A214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0928" y="5651629"/>
            <a:ext cx="3528059" cy="100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67674"/>
      </p:ext>
    </p:extLst>
  </p:cSld>
  <p:clrMapOvr>
    <a:masterClrMapping/>
  </p:clrMapOvr>
  <p:transition spd="med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  <a:cs typeface="Noto Serif Medium" pitchFamily="34" charset="-120"/>
              </a:rPr>
              <a:t>2.Usecase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E30A37-CFF3-D520-A1B7-744402468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70" y="894873"/>
            <a:ext cx="11526859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11334"/>
      </p:ext>
    </p:extLst>
  </p:cSld>
  <p:clrMapOvr>
    <a:masterClrMapping/>
  </p:clrMapOvr>
  <p:transition spd="med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Đăng nhập/ký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34D69D-C250-D34B-3D79-A31DE91DD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69" y="1409700"/>
            <a:ext cx="6604873" cy="3543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DB88FE-A25D-63FA-3A83-A65662A05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371" y="1409700"/>
            <a:ext cx="6604873" cy="354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8580"/>
      </p:ext>
    </p:extLst>
  </p:cSld>
  <p:clrMapOvr>
    <a:masterClrMapping/>
  </p:clrMapOvr>
  <p:transition spd="med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7883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DAFD8-6983-4CC4-6466-30855ACCC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" y="1072244"/>
            <a:ext cx="5326599" cy="2857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94CD51-4A25-87E6-1B6C-8067A8BBC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43" y="1072245"/>
            <a:ext cx="5326599" cy="2857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E12C1-BB60-EAFF-D839-26B1E27A62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6802"/>
            <a:ext cx="5355413" cy="28729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63EAB-0290-27CD-0762-93C686C18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8143" y="4436802"/>
            <a:ext cx="5326599" cy="2857498"/>
          </a:xfrm>
          <a:prstGeom prst="rect">
            <a:avLst/>
          </a:prstGeo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CFCF2A9B-543D-AABB-B72B-A487BDAA62E7}"/>
              </a:ext>
            </a:extLst>
          </p:cNvPr>
          <p:cNvSpPr/>
          <p:nvPr/>
        </p:nvSpPr>
        <p:spPr>
          <a:xfrm>
            <a:off x="6671855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latin typeface="Arial(Body)"/>
              </a:rPr>
              <a:t>Tổng quan</a:t>
            </a:r>
            <a:endParaRPr lang="en-US" sz="4150" dirty="0">
              <a:latin typeface="Arial(Body)"/>
            </a:endParaRPr>
          </a:p>
        </p:txBody>
      </p:sp>
    </p:spTree>
    <p:extLst>
      <p:ext uri="{BB962C8B-B14F-4D97-AF65-F5344CB8AC3E}">
        <p14:creationId xmlns:p14="http://schemas.microsoft.com/office/powerpoint/2010/main" val="1107430701"/>
      </p:ext>
    </p:extLst>
  </p:cSld>
  <p:clrMapOvr>
    <a:masterClrMapping/>
  </p:clrMapOvr>
  <p:transition spd="med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958546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Quản lý công việc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5A5C-3C57-997A-F549-06C49C65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4873"/>
            <a:ext cx="7051405" cy="3782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D84D0E-2157-4ED6-83F4-187D8CC34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569" y="894872"/>
            <a:ext cx="7051405" cy="378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51460"/>
      </p:ext>
    </p:extLst>
  </p:cSld>
  <p:clrMapOvr>
    <a:masterClrMapping/>
  </p:clrMapOvr>
  <p:transition spd="med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235029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vi-VN" sz="4150" dirty="0">
                <a:solidFill>
                  <a:srgbClr val="3A3A3A"/>
                </a:solidFill>
                <a:latin typeface="Arial(Body)"/>
                <a:ea typeface="Noto Serif Medium" pitchFamily="34" charset="-122"/>
              </a:rPr>
              <a:t>3. Tính Năng: Xem trên lịch</a:t>
            </a:r>
            <a:endParaRPr lang="en-US" sz="4150" dirty="0">
              <a:latin typeface="Arial(Body)"/>
            </a:endParaRPr>
          </a:p>
        </p:txBody>
      </p:sp>
      <p:sp>
        <p:nvSpPr>
          <p:cNvPr id="13" name="Text 0">
            <a:extLst>
              <a:ext uri="{FF2B5EF4-FFF2-40B4-BE49-F238E27FC236}">
                <a16:creationId xmlns:a16="http://schemas.microsoft.com/office/drawing/2014/main" id="{6B2AEA7A-F254-2DEA-91C2-694A57F0C8C8}"/>
              </a:ext>
            </a:extLst>
          </p:cNvPr>
          <p:cNvSpPr/>
          <p:nvPr/>
        </p:nvSpPr>
        <p:spPr>
          <a:xfrm>
            <a:off x="4799512" y="564951"/>
            <a:ext cx="7286387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endParaRPr lang="en-US" sz="41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FE0AB-9A23-4721-43B3-D6F9A831A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535"/>
            <a:ext cx="7315198" cy="3924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12B3AF-7951-B3F2-18E3-CA470D1D1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171" y="1019535"/>
            <a:ext cx="73152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85167"/>
      </p:ext>
    </p:extLst>
  </p:cSld>
  <p:clrMapOvr>
    <a:masterClrMapping/>
  </p:clrMapOvr>
  <p:transition spd="med">
    <p:wipe/>
  </p:transition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136</TotalTime>
  <Words>440</Words>
  <Application>Microsoft Office PowerPoint</Application>
  <PresentationFormat>Custom</PresentationFormat>
  <Paragraphs>71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Arial(Body)</vt:lpstr>
      <vt:lpstr>Impact</vt:lpstr>
      <vt:lpstr>Noto Serif</vt:lpstr>
      <vt:lpstr>Noto Serif Medium</vt:lpstr>
      <vt:lpstr>Main Event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dangquangtruong0504@gmail.com</cp:lastModifiedBy>
  <cp:revision>9</cp:revision>
  <dcterms:created xsi:type="dcterms:W3CDTF">2025-10-05T14:37:37Z</dcterms:created>
  <dcterms:modified xsi:type="dcterms:W3CDTF">2025-10-26T13:38:27Z</dcterms:modified>
</cp:coreProperties>
</file>